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62" r:id="rId3"/>
    <p:sldId id="263" r:id="rId4"/>
    <p:sldId id="264"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466" autoAdjust="0"/>
  </p:normalViewPr>
  <p:slideViewPr>
    <p:cSldViewPr>
      <p:cViewPr>
        <p:scale>
          <a:sx n="66" d="100"/>
          <a:sy n="66" d="100"/>
        </p:scale>
        <p:origin x="1104" y="-8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12/03/2021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12/03/2021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Editable parents</a:t>
            </a:r>
            <a:r>
              <a:rPr lang="en-GB" b="1" baseline="0" dirty="0"/>
              <a:t> and carers online newsletter (primary)</a:t>
            </a:r>
            <a:endParaRPr lang="en-GB" baseline="0" dirty="0"/>
          </a:p>
          <a:p>
            <a:endParaRPr lang="en-GB" baseline="0" dirty="0"/>
          </a:p>
          <a:p>
            <a:pPr marL="0" indent="0">
              <a:buFont typeface="Arial" panose="020B0604020202020204" pitchFamily="34" charset="0"/>
              <a:buNone/>
            </a:pPr>
            <a:r>
              <a:rPr lang="en-GB" baseline="0" dirty="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When editing the template, we recommend including 1 or 2 topics per newsletter, 3  ‘Steps you can take to keep your child safer online’ and the ‘More information?’ box. </a:t>
            </a:r>
          </a:p>
          <a:p>
            <a:endParaRPr lang="en-GB" baseline="0" dirty="0"/>
          </a:p>
          <a:p>
            <a:r>
              <a:rPr lang="en-GB" b="1" dirty="0"/>
              <a:t>Topics provided</a:t>
            </a:r>
            <a:endParaRPr lang="en-GB" b="1" baseline="0" dirty="0"/>
          </a:p>
          <a:p>
            <a:r>
              <a:rPr lang="en-GB" baseline="0" dirty="0"/>
              <a:t>There are information boxes on the following topics: </a:t>
            </a:r>
          </a:p>
          <a:p>
            <a:pPr marL="171450" indent="-171450">
              <a:buFont typeface="Arial" panose="020B0604020202020204" pitchFamily="34" charset="0"/>
              <a:buChar char="•"/>
            </a:pPr>
            <a:r>
              <a:rPr lang="en-GB" baseline="0" dirty="0"/>
              <a:t>Sharing information, pictures and videos</a:t>
            </a:r>
          </a:p>
          <a:p>
            <a:pPr marL="171450" indent="-171450">
              <a:buFont typeface="Arial" panose="020B0604020202020204" pitchFamily="34" charset="0"/>
              <a:buChar char="•"/>
            </a:pPr>
            <a:r>
              <a:rPr lang="en-GB" baseline="0" dirty="0"/>
              <a:t>Watching videos</a:t>
            </a:r>
          </a:p>
          <a:p>
            <a:pPr marL="171450" indent="-171450">
              <a:buFont typeface="Arial" panose="020B0604020202020204" pitchFamily="34" charset="0"/>
              <a:buChar char="•"/>
            </a:pPr>
            <a:r>
              <a:rPr lang="en-GB" baseline="0" dirty="0"/>
              <a:t>Online gaming</a:t>
            </a:r>
          </a:p>
          <a:p>
            <a:pPr marL="171450" indent="-171450">
              <a:buFont typeface="Arial" panose="020B0604020202020204" pitchFamily="34" charset="0"/>
              <a:buChar char="•"/>
            </a:pPr>
            <a:r>
              <a:rPr lang="en-GB" baseline="0" dirty="0"/>
              <a:t>Chatting, being kind and making friends online </a:t>
            </a:r>
          </a:p>
          <a:p>
            <a:pPr marL="171450" indent="-171450">
              <a:buFont typeface="Arial" panose="020B0604020202020204" pitchFamily="34" charset="0"/>
              <a:buChar char="•"/>
            </a:pP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copy and paste</a:t>
            </a:r>
            <a:r>
              <a:rPr lang="en-GB" baseline="0" dirty="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Please copy and paste</a:t>
            </a:r>
            <a:r>
              <a:rPr lang="en-GB" baseline="0" dirty="0"/>
              <a:t> the information boxes into the editable template to create your newsletter. </a:t>
            </a:r>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a:p>
        </p:txBody>
      </p:sp>
    </p:spTree>
    <p:extLst>
      <p:ext uri="{BB962C8B-B14F-4D97-AF65-F5344CB8AC3E}">
        <p14:creationId xmlns:p14="http://schemas.microsoft.com/office/powerpoint/2010/main" val="10350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a:t>
            </a:r>
            <a:r>
              <a:rPr lang="en-GB" baseline="0" dirty="0"/>
              <a:t> copy and paste the steps info the editable template to create your online newsletter. </a:t>
            </a:r>
          </a:p>
          <a:p>
            <a:endParaRPr lang="en-GB" baseline="0" dirty="0"/>
          </a:p>
          <a:p>
            <a:r>
              <a:rPr lang="en-GB" baseline="0" dirty="0"/>
              <a:t>If sending a one-off newsletter, we ask that you include the following steps as a minimum: </a:t>
            </a:r>
          </a:p>
          <a:p>
            <a:endParaRPr lang="en-GB" baseline="0" dirty="0"/>
          </a:p>
          <a:p>
            <a:r>
              <a:rPr lang="en-GB" b="1" dirty="0"/>
              <a:t>Parental controls: </a:t>
            </a:r>
            <a:r>
              <a:rPr lang="en-GB" dirty="0"/>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Parental Controls &amp; Privacy Settings Guides - Internet Matters.</a:t>
            </a:r>
          </a:p>
          <a:p>
            <a:endParaRPr lang="en-GB" b="1" dirty="0"/>
          </a:p>
          <a:p>
            <a:r>
              <a:rPr lang="en-GB" b="1" dirty="0"/>
              <a:t>Supervise their online activity: </a:t>
            </a:r>
            <a:r>
              <a:rPr lang="en-GB" dirty="0"/>
              <a:t>Keep the devices your child uses in communal areas of the house such as the living room or kitchen, where an adult is able to supervise. Primary-age children should not access the internet in private spaces alone, such as in a bedroom or bathroom. </a:t>
            </a:r>
          </a:p>
          <a:p>
            <a:endParaRPr lang="en-GB" b="1" dirty="0"/>
          </a:p>
          <a:p>
            <a:r>
              <a:rPr lang="en-GB" b="1" dirty="0"/>
              <a:t>Explore together and chat little and often: </a:t>
            </a:r>
            <a:r>
              <a:rPr lang="en-GB" dirty="0"/>
              <a:t>Ask your child to show you their favourite apps, games and sites and encourage them to teach you how to use these. Ask them if anything ever worries them online and make sure they know they can get help by talking to you or another adult they trust if anything happens online that makes them feel worried, sad or scared. </a:t>
            </a:r>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4</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12/03/2021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12/03/2021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12/03/2021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12/03/2021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matters.org/parental-controls/" TargetMode="External"/><Relationship Id="rId3" Type="http://schemas.openxmlformats.org/officeDocument/2006/relationships/hyperlink" Target="http://www.thinkuknow.co.uk/parents" TargetMode="External"/><Relationship Id="rId7" Type="http://schemas.openxmlformats.org/officeDocument/2006/relationships/hyperlink" Target="https://www.thinkuknow.co.uk/parents/articles/Has-your-child-shared-a-picture-or-video-onlin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parentinfo.org/article/youtube-what-parents-need-to-know" TargetMode="External"/><Relationship Id="rId5" Type="http://schemas.openxmlformats.org/officeDocument/2006/relationships/hyperlink" Target="https://www.youtube.com/kids/" TargetMode="External"/><Relationship Id="rId4" Type="http://schemas.openxmlformats.org/officeDocument/2006/relationships/hyperlink" Target="https://www.thinkuknow.co.uk/parents/Support-tools/home-activity-worksheets/"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parents/articles/Im-worried-my-primary-aged-child-might-see-something-inappropriate-online/" TargetMode="External"/><Relationship Id="rId3" Type="http://schemas.openxmlformats.org/officeDocument/2006/relationships/hyperlink" Target="https://www.youtube.com/watch?v=_5-ij1jm9K8&amp;feature=emb_title" TargetMode="External"/><Relationship Id="rId7" Type="http://schemas.openxmlformats.org/officeDocument/2006/relationships/hyperlink" Target="https://youtu.be/ykrwlhDavJ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net-aware.org.uk/" TargetMode="External"/><Relationship Id="rId11" Type="http://schemas.openxmlformats.org/officeDocument/2006/relationships/hyperlink" Target="https://parentinfo.org/article/youtube-what-parents-need-to-know" TargetMode="External"/><Relationship Id="rId5" Type="http://schemas.openxmlformats.org/officeDocument/2006/relationships/hyperlink" Target="https://www.thinkuknow.co.uk/parents/articles/gaming/" TargetMode="External"/><Relationship Id="rId10" Type="http://schemas.openxmlformats.org/officeDocument/2006/relationships/hyperlink" Target="https://www.youtube.com/kids/" TargetMode="External"/><Relationship Id="rId4" Type="http://schemas.openxmlformats.org/officeDocument/2006/relationships/hyperlink" Target="https://www.thinkuknow.co.uk/parents/articles/gaming-whats-appropriate-for-your-child/" TargetMode="External"/><Relationship Id="rId9" Type="http://schemas.openxmlformats.org/officeDocument/2006/relationships/hyperlink" Target="https://www.thinkuknow.co.uk/parents/articles/what-to-do-if-your-child-has-seen-something-inappropriate-onlin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arentinfo.org/article/online-friendships-a-parents-guide" TargetMode="External"/><Relationship Id="rId3" Type="http://schemas.openxmlformats.org/officeDocument/2006/relationships/hyperlink" Target="https://www.thinkuknow.co.uk/parents/articles/Sharing-pictures-of-your-children/" TargetMode="External"/><Relationship Id="rId7" Type="http://schemas.openxmlformats.org/officeDocument/2006/relationships/hyperlink" Target="https://parentinfo.org/article/your-child-s-personal-information-and-how-to-protect-it-online-primar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arentinfo.org/article/talking-to-your-child-about-being-kind-online" TargetMode="External"/><Relationship Id="rId5" Type="http://schemas.openxmlformats.org/officeDocument/2006/relationships/hyperlink" Target="https://parentinfo.org/article/video-chatting-a-guide-for-parents-and-carers-of-primary-school-age-children" TargetMode="External"/><Relationship Id="rId4" Type="http://schemas.openxmlformats.org/officeDocument/2006/relationships/hyperlink" Target="https://www.thinkuknow.co.uk/parents/articles/Has-your-child-shared-a-picture-or-video-onl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internetmatters.org/parental-control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thinkuknow.co.uk/8_10/" TargetMode="External"/><Relationship Id="rId5" Type="http://schemas.openxmlformats.org/officeDocument/2006/relationships/hyperlink" Target="https://www.thinkuknow.co.uk/parents/playlikeshare/" TargetMode="External"/><Relationship Id="rId4" Type="http://schemas.openxmlformats.org/officeDocument/2006/relationships/hyperlink" Target="https://www.thinkuknow.co.uk/parents/jessie-and-friends-vide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the majority of children still learning from home, they will be spending more time online doing their school work, playing games or 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2430510" y="146162"/>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p>
          <a:p>
            <a:r>
              <a:rPr lang="en-GB" dirty="0">
                <a:latin typeface="Verdana" panose="020B0604030504040204" pitchFamily="34" charset="0"/>
                <a:ea typeface="Verdana" panose="020B0604030504040204" pitchFamily="34" charset="0"/>
                <a:cs typeface="Verdana" panose="020B0604030504040204" pitchFamily="34" charset="0"/>
              </a:rPr>
              <a:t>parents and carers newsletter</a:t>
            </a:r>
          </a:p>
          <a:p>
            <a:endParaRPr lang="en-GB" dirty="0">
              <a:latin typeface="Verdana" panose="020B0604030504040204" pitchFamily="34" charset="0"/>
              <a:ea typeface="Verdana" panose="020B0604030504040204" pitchFamily="34" charset="0"/>
              <a:cs typeface="Verdana" panose="020B0604030504040204" pitchFamily="34" charset="0"/>
            </a:endParaRPr>
          </a:p>
          <a:p>
            <a:pPr algn="r"/>
            <a:r>
              <a:rPr lang="en-GB" sz="1200" dirty="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2</a:t>
            </a:r>
            <a:r>
              <a:rPr lang="en-GB" sz="1200" baseline="30000" dirty="0" smtClean="0">
                <a:latin typeface="Verdana" panose="020B0604030504040204" pitchFamily="34" charset="0"/>
                <a:ea typeface="Verdana" panose="020B0604030504040204" pitchFamily="34" charset="0"/>
                <a:cs typeface="Verdana" panose="020B0604030504040204" pitchFamily="34" charset="0"/>
              </a:rPr>
              <a:t>ND</a:t>
            </a:r>
            <a:r>
              <a:rPr lang="en-GB" sz="1200" dirty="0" smtClean="0">
                <a:latin typeface="Verdana" panose="020B0604030504040204" pitchFamily="34" charset="0"/>
                <a:ea typeface="Verdana" panose="020B0604030504040204" pitchFamily="34" charset="0"/>
                <a:cs typeface="Verdana" panose="020B0604030504040204" pitchFamily="34" charset="0"/>
              </a:rPr>
              <a:t> March 2021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pictures</a:t>
            </a: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a:latin typeface="Verdana" panose="020B0604030504040204" pitchFamily="34" charset="0"/>
                <a:ea typeface="Verdana" panose="020B0604030504040204" pitchFamily="34" charset="0"/>
                <a:cs typeface="Verdana" panose="020B0604030504040204" pitchFamily="34" charset="0"/>
                <a:hlinkClick r:id="rId4"/>
              </a:rPr>
              <a:t>home activity worksheets</a:t>
            </a:r>
            <a:r>
              <a:rPr lang="en-GB" sz="900" b="1" dirty="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326714" y="3054686"/>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5"/>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6"/>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
        <p:nvSpPr>
          <p:cNvPr id="21" name="Rectangle 20"/>
          <p:cNvSpPr/>
          <p:nvPr/>
        </p:nvSpPr>
        <p:spPr>
          <a:xfrm>
            <a:off x="85399" y="3054686"/>
            <a:ext cx="230730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this shouldn't replace the  support and guidance you  give your child to help keep them safer.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8"/>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pic>
        <p:nvPicPr>
          <p:cNvPr id="3075" name="Picture 3" descr="N:\CEOP Cat B\Harm Reduction\Thinkuknow\05 THINKUKNOW ASSETS\NCA and CEOP Logos EPS\TUK\Thinkuknow logo spla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526" y="-159570"/>
            <a:ext cx="2276528" cy="17690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Tree>
    <p:extLst>
      <p:ext uri="{BB962C8B-B14F-4D97-AF65-F5344CB8AC3E}">
        <p14:creationId xmlns:p14="http://schemas.microsoft.com/office/powerpoint/2010/main" val="1611045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6" name="Rectangle 5"/>
          <p:cNvSpPr/>
          <p:nvPr/>
        </p:nvSpPr>
        <p:spPr>
          <a:xfrm>
            <a:off x="104457" y="5529063"/>
            <a:ext cx="1645002"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Online gaming</a:t>
            </a: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children to chat with others whilst they play.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information about the positives of gaming, the risks 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327571" y="6008675"/>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Gaming: what's appropriate for your child</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a:latin typeface="Verdana" panose="020B0604030504040204" pitchFamily="34" charset="0"/>
                <a:ea typeface="Verdana" panose="020B0604030504040204" pitchFamily="34" charset="0"/>
                <a:cs typeface="Verdana" panose="020B0604030504040204" pitchFamily="34" charset="0"/>
                <a:hlinkClick r:id="rId5"/>
              </a:rPr>
              <a:t>gaming: what parents need to know</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a:latin typeface="Verdana" panose="020B0604030504040204" pitchFamily="34" charset="0"/>
                <a:ea typeface="Verdana" panose="020B0604030504040204" pitchFamily="34" charset="0"/>
                <a:cs typeface="Verdana" panose="020B0604030504040204" pitchFamily="34" charset="0"/>
                <a:hlinkClick r:id="rId6"/>
              </a:rPr>
              <a:t>Net Aware</a:t>
            </a:r>
            <a:r>
              <a:rPr lang="en-GB" sz="1200" dirty="0">
                <a:latin typeface="Verdana" panose="020B0604030504040204" pitchFamily="34" charset="0"/>
                <a:ea typeface="Verdana" panose="020B0604030504040204" pitchFamily="34" charset="0"/>
                <a:cs typeface="Verdana" panose="020B0604030504040204" pitchFamily="34" charset="0"/>
              </a:rPr>
              <a:t>.</a:t>
            </a:r>
          </a:p>
          <a:p>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smtClean="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smtClean="0">
                <a:latin typeface="Verdana" panose="020B0604030504040204" pitchFamily="34" charset="0"/>
                <a:ea typeface="Verdana" panose="020B0604030504040204" pitchFamily="34" charset="0"/>
                <a:cs typeface="Verdana" panose="020B0604030504040204" pitchFamily="34" charset="0"/>
                <a:hlinkClick r:id="rId7"/>
              </a:rPr>
              <a:t>video guide</a:t>
            </a:r>
            <a:r>
              <a:rPr lang="en-GB" sz="1200" dirty="0" smtClean="0">
                <a:latin typeface="Verdana" panose="020B0604030504040204" pitchFamily="34" charset="0"/>
                <a:ea typeface="Verdana" panose="020B0604030504040204" pitchFamily="34" charset="0"/>
                <a:cs typeface="Verdana" panose="020B0604030504040204" pitchFamily="34" charset="0"/>
              </a:rPr>
              <a:t>.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2305644" y="1707123"/>
            <a:ext cx="2246711"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a:latin typeface="Verdana" panose="020B0604030504040204" pitchFamily="34" charset="0"/>
                <a:ea typeface="Verdana" panose="020B0604030504040204" pitchFamily="34" charset="0"/>
                <a:cs typeface="Verdana" panose="020B0604030504040204" pitchFamily="34" charset="0"/>
                <a:hlinkClick r:id="rId8"/>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or what to do </a:t>
            </a:r>
            <a:r>
              <a:rPr lang="en-GB" sz="1200" dirty="0">
                <a:latin typeface="Verdana" panose="020B0604030504040204" pitchFamily="34" charset="0"/>
                <a:ea typeface="Verdana" panose="020B0604030504040204" pitchFamily="34" charset="0"/>
                <a:cs typeface="Verdana" panose="020B0604030504040204" pitchFamily="34" charset="0"/>
                <a:hlinkClick r:id="rId9"/>
              </a:rPr>
              <a:t>if they already have.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4465447" y="1707123"/>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10"/>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11"/>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Tree>
    <p:extLst>
      <p:ext uri="{BB962C8B-B14F-4D97-AF65-F5344CB8AC3E}">
        <p14:creationId xmlns:p14="http://schemas.microsoft.com/office/powerpoint/2010/main" val="4084357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information, pictures and videos</a:t>
            </a: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1" name="Rectangle 20"/>
          <p:cNvSpPr/>
          <p:nvPr/>
        </p:nvSpPr>
        <p:spPr>
          <a:xfrm>
            <a:off x="95398" y="1866084"/>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a:latin typeface="Verdana" panose="020B0604030504040204" pitchFamily="34" charset="0"/>
                <a:ea typeface="Verdana" panose="020B0604030504040204" pitchFamily="34" charset="0"/>
                <a:cs typeface="Verdana" panose="020B0604030504040204" pitchFamily="34" charset="0"/>
                <a:hlinkClick r:id="rId5"/>
              </a:rPr>
              <a:t>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2253622" y="1900433"/>
            <a:ext cx="2408675"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a:latin typeface="Verdana" panose="020B0604030504040204" pitchFamily="34" charset="0"/>
                <a:ea typeface="Verdana" panose="020B0604030504040204" pitchFamily="34" charset="0"/>
                <a:cs typeface="Verdana" panose="020B0604030504040204" pitchFamily="34" charset="0"/>
                <a:hlinkClick r:id="rId6"/>
              </a:rPr>
              <a:t>conversation starters </a:t>
            </a:r>
            <a:r>
              <a:rPr lang="en-GB" sz="1200" dirty="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p>
        </p:txBody>
      </p:sp>
      <p:sp>
        <p:nvSpPr>
          <p:cNvPr id="23" name="Rectangle 22"/>
          <p:cNvSpPr/>
          <p:nvPr/>
        </p:nvSpPr>
        <p:spPr>
          <a:xfrm>
            <a:off x="4543256" y="6008675"/>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your child's personal information and how to protect it online</a:t>
            </a:r>
            <a:r>
              <a:rPr lang="en-GB" sz="1200" dirty="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a:latin typeface="Verdana" panose="020B0604030504040204" pitchFamily="34" charset="0"/>
                <a:ea typeface="Verdana" panose="020B0604030504040204" pitchFamily="34" charset="0"/>
                <a:cs typeface="Verdana" panose="020B0604030504040204" pitchFamily="34" charset="0"/>
                <a:hlinkClick r:id="rId8"/>
              </a:rPr>
              <a:t>handy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9909" y="396751"/>
            <a:ext cx="5820001"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5" name="Rectangle 4"/>
          <p:cNvSpPr/>
          <p:nvPr/>
        </p:nvSpPr>
        <p:spPr>
          <a:xfrm>
            <a:off x="172526" y="383053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they know where 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4895" y="4736976"/>
            <a:ext cx="639926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Take a look at Thinkuknow:</a:t>
            </a:r>
            <a:r>
              <a:rPr lang="en-GB" sz="1100" dirty="0">
                <a:latin typeface="Verdana" panose="020B0604030504040204" pitchFamily="34" charset="0"/>
                <a:ea typeface="Verdana" panose="020B0604030504040204" pitchFamily="34" charset="0"/>
                <a:cs typeface="Verdana" panose="020B0604030504040204" pitchFamily="34" charset="0"/>
              </a:rPr>
              <a:t> Thinkuknow is the national online safety education programme from the National Crime Agency. Thinkuknow offers learning activities, advice and support for children and young people aged 4-18 and their families. The </a:t>
            </a:r>
            <a:r>
              <a:rPr lang="en-GB" sz="1100" dirty="0">
                <a:latin typeface="Verdana" panose="020B0604030504040204" pitchFamily="34" charset="0"/>
                <a:ea typeface="Verdana" panose="020B0604030504040204" pitchFamily="34" charset="0"/>
                <a:cs typeface="Verdana" panose="020B0604030504040204" pitchFamily="34" charset="0"/>
                <a:hlinkClick r:id="rId4"/>
              </a:rPr>
              <a:t>Jessie &amp; Friends animations</a:t>
            </a:r>
            <a:r>
              <a:rPr lang="en-GB" sz="1100" dirty="0">
                <a:latin typeface="Verdana" panose="020B0604030504040204" pitchFamily="34" charset="0"/>
                <a:ea typeface="Verdana" panose="020B0604030504040204" pitchFamily="34" charset="0"/>
                <a:cs typeface="Verdana" panose="020B0604030504040204" pitchFamily="34" charset="0"/>
              </a:rPr>
              <a:t> for 4 to 7s will help you start a conversation about online safety and for 8-10’s, there’s  the </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5"/>
              </a:rPr>
              <a:t>Play Like Share animations</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and the </a:t>
            </a:r>
            <a:r>
              <a:rPr lang="en-GB" sz="1100" u="sng" dirty="0">
                <a:latin typeface="Verdana" panose="020B0604030504040204" pitchFamily="34" charset="0"/>
                <a:ea typeface="Verdana" panose="020B0604030504040204" pitchFamily="34" charset="0"/>
                <a:cs typeface="Verdana" panose="020B0604030504040204" pitchFamily="34" charset="0"/>
                <a:hlinkClick r:id="rId6"/>
              </a:rPr>
              <a:t>Band Runner game and advice website</a:t>
            </a:r>
            <a:r>
              <a:rPr lang="en-GB" sz="1100" b="1" dirty="0">
                <a:latin typeface="Verdana" panose="020B0604030504040204" pitchFamily="34" charset="0"/>
                <a:ea typeface="Verdana" panose="020B0604030504040204" pitchFamily="34" charset="0"/>
                <a:cs typeface="Verdana" panose="020B0604030504040204" pitchFamily="34" charset="0"/>
              </a:rPr>
              <a:t> .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39405" y="711401"/>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7"/>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169909" y="1928664"/>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sp>
        <p:nvSpPr>
          <p:cNvPr id="22" name="Rectangle 21"/>
          <p:cNvSpPr/>
          <p:nvPr/>
        </p:nvSpPr>
        <p:spPr>
          <a:xfrm>
            <a:off x="171677" y="2792760"/>
            <a:ext cx="6518182"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
        <p:nvSpPr>
          <p:cNvPr id="4" name="Rectangle 3"/>
          <p:cNvSpPr/>
          <p:nvPr/>
        </p:nvSpPr>
        <p:spPr>
          <a:xfrm>
            <a:off x="194895" y="8265368"/>
            <a:ext cx="6085245" cy="1446550"/>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Use ‘</a:t>
            </a:r>
            <a:r>
              <a:rPr lang="en-GB" sz="1100" b="1" dirty="0" err="1">
                <a:latin typeface="Verdana" panose="020B0604030504040204" pitchFamily="34" charset="0"/>
                <a:ea typeface="Verdana" panose="020B0604030504040204" pitchFamily="34" charset="0"/>
                <a:cs typeface="Verdana" panose="020B0604030504040204" pitchFamily="34" charset="0"/>
              </a:rPr>
              <a:t>SafeSearch</a:t>
            </a:r>
            <a:r>
              <a:rPr lang="en-GB" sz="1100" b="1" dirty="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Most web search engines will have a ‘</a:t>
            </a:r>
            <a:r>
              <a:rPr lang="en-GB" sz="1100" dirty="0" err="1">
                <a:latin typeface="Verdana" panose="020B0604030504040204" pitchFamily="34" charset="0"/>
                <a:ea typeface="Verdana" panose="020B0604030504040204" pitchFamily="34" charset="0"/>
                <a:cs typeface="Verdana" panose="020B0604030504040204" pitchFamily="34" charset="0"/>
              </a:rPr>
              <a:t>SafeSearch</a:t>
            </a:r>
            <a:r>
              <a:rPr lang="en-GB" sz="1100" dirty="0">
                <a:latin typeface="Verdana" panose="020B0604030504040204" pitchFamily="34" charset="0"/>
                <a:ea typeface="Verdana" panose="020B0604030504040204" pitchFamily="34" charset="0"/>
                <a:cs typeface="Verdana" panose="020B0604030504040204" pitchFamily="34" charset="0"/>
              </a:rPr>
              <a:t>’ function, which will allow you to limit the content your child can access whilst online. Look out for the ‘Settings’ button on your web browser homepage, which is often shaped like a small cog.   </a:t>
            </a:r>
          </a:p>
          <a:p>
            <a:pPr lvl="0"/>
            <a:endParaRPr lang="en-GB" sz="1100" dirty="0">
              <a:latin typeface="Verdana" panose="020B0604030504040204" pitchFamily="34" charset="0"/>
              <a:ea typeface="Verdana" panose="020B0604030504040204" pitchFamily="34" charset="0"/>
              <a:cs typeface="Verdana" panose="020B0604030504040204" pitchFamily="34" charset="0"/>
            </a:endParaRPr>
          </a:p>
          <a:p>
            <a:pPr lvl="0"/>
            <a:r>
              <a:rPr lang="en-GB" sz="1100" dirty="0">
                <a:latin typeface="Verdana" panose="020B0604030504040204" pitchFamily="34" charset="0"/>
                <a:ea typeface="Verdana" panose="020B0604030504040204" pitchFamily="34" charset="0"/>
                <a:cs typeface="Verdana" panose="020B0604030504040204" pitchFamily="34" charset="0"/>
              </a:rPr>
              <a:t>Visit Thinkuknow.co.uk/parents for more information on keeping your child safer online.</a:t>
            </a:r>
          </a:p>
          <a:p>
            <a:pPr lvl="0"/>
            <a:r>
              <a:rPr lang="en-GB" sz="1100" dirty="0">
                <a:latin typeface="Verdana" panose="020B0604030504040204" pitchFamily="34" charset="0"/>
                <a:ea typeface="Verdana" panose="020B0604030504040204" pitchFamily="34" charset="0"/>
                <a:cs typeface="Verdana" panose="020B0604030504040204" pitchFamily="34" charset="0"/>
              </a:rPr>
              <a:t>  </a:t>
            </a:r>
          </a:p>
        </p:txBody>
      </p:sp>
      <p:sp>
        <p:nvSpPr>
          <p:cNvPr id="7" name="Rectangle 6"/>
          <p:cNvSpPr/>
          <p:nvPr/>
        </p:nvSpPr>
        <p:spPr>
          <a:xfrm>
            <a:off x="182822" y="7185248"/>
            <a:ext cx="6294466"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Talk about how their online actions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others online, remind them to consider how someone else might feel before they post or share something. If they are considering sharing a photo/video of somebody else, they should always ask permission first. </a:t>
            </a:r>
          </a:p>
        </p:txBody>
      </p:sp>
      <p:sp>
        <p:nvSpPr>
          <p:cNvPr id="11" name="Rectangle 10"/>
          <p:cNvSpPr/>
          <p:nvPr/>
        </p:nvSpPr>
        <p:spPr>
          <a:xfrm>
            <a:off x="194895" y="6105128"/>
            <a:ext cx="6258441"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Help your child identify trusted adults who can help them if they are worried: </a:t>
            </a:r>
            <a:r>
              <a:rPr lang="en-GB" sz="1100" dirty="0">
                <a:latin typeface="Verdana" panose="020B0604030504040204" pitchFamily="34" charset="0"/>
                <a:ea typeface="Verdana" panose="020B0604030504040204" pitchFamily="34" charset="0"/>
                <a:cs typeface="Verdana" panose="020B0604030504040204" pitchFamily="34" charset="0"/>
              </a:rPr>
              <a:t>This includes you and other adults at home, as well as adults from wider family, school or other support services who they are able to contact at this time. Encourage them to draw a picture or write a list of their trusted adults. </a:t>
            </a:r>
          </a:p>
        </p:txBody>
      </p:sp>
    </p:spTree>
    <p:extLst>
      <p:ext uri="{BB962C8B-B14F-4D97-AF65-F5344CB8AC3E}">
        <p14:creationId xmlns:p14="http://schemas.microsoft.com/office/powerpoint/2010/main" val="23294386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1658</TotalTime>
  <Words>2306</Words>
  <Application>Microsoft Office PowerPoint</Application>
  <PresentationFormat>A4 Paper (210x297 mm)</PresentationFormat>
  <Paragraphs>104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PowerPoint Presentation</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M Atcheson</cp:lastModifiedBy>
  <cp:revision>83</cp:revision>
  <dcterms:created xsi:type="dcterms:W3CDTF">2020-04-29T14:32:24Z</dcterms:created>
  <dcterms:modified xsi:type="dcterms:W3CDTF">2021-03-12T11:53:23Z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